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9" r:id="rId3"/>
    <p:sldId id="270" r:id="rId4"/>
    <p:sldId id="285" r:id="rId5"/>
    <p:sldId id="286" r:id="rId6"/>
    <p:sldId id="261" r:id="rId7"/>
    <p:sldId id="267" r:id="rId8"/>
    <p:sldId id="268" r:id="rId9"/>
    <p:sldId id="271" r:id="rId10"/>
    <p:sldId id="274" r:id="rId11"/>
    <p:sldId id="277" r:id="rId12"/>
    <p:sldId id="278" r:id="rId13"/>
    <p:sldId id="275" r:id="rId14"/>
    <p:sldId id="280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>
      <p:cViewPr>
        <p:scale>
          <a:sx n="46" d="100"/>
          <a:sy n="46" d="100"/>
        </p:scale>
        <p:origin x="-2388" y="-1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7F28-58FE-47FA-B328-4825CE6575AF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8197-79A8-4F22-982A-698AC0185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7F28-58FE-47FA-B328-4825CE6575AF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8197-79A8-4F22-982A-698AC0185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7F28-58FE-47FA-B328-4825CE6575AF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8197-79A8-4F22-982A-698AC0185A0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7F28-58FE-47FA-B328-4825CE6575AF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8197-79A8-4F22-982A-698AC0185A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7F28-58FE-47FA-B328-4825CE6575AF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8197-79A8-4F22-982A-698AC0185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7F28-58FE-47FA-B328-4825CE6575AF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8197-79A8-4F22-982A-698AC0185A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7F28-58FE-47FA-B328-4825CE6575AF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8197-79A8-4F22-982A-698AC0185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7F28-58FE-47FA-B328-4825CE6575AF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8197-79A8-4F22-982A-698AC0185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7F28-58FE-47FA-B328-4825CE6575AF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8197-79A8-4F22-982A-698AC0185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7F28-58FE-47FA-B328-4825CE6575AF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8197-79A8-4F22-982A-698AC0185A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7F28-58FE-47FA-B328-4825CE6575AF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8197-79A8-4F22-982A-698AC0185A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4857F28-58FE-47FA-B328-4825CE6575AF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75D8197-79A8-4F22-982A-698AC0185A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5640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 Самообслуживания детей       3-4 лет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71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20190414_131230_H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789040"/>
            <a:ext cx="3816424" cy="2646294"/>
          </a:xfrm>
          <a:prstGeom prst="rect">
            <a:avLst/>
          </a:prstGeom>
        </p:spPr>
      </p:pic>
      <p:pic>
        <p:nvPicPr>
          <p:cNvPr id="5" name="Рисунок 4" descr="IMG_20190414_131238_H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48680"/>
            <a:ext cx="3744000" cy="2808000"/>
          </a:xfrm>
          <a:prstGeom prst="rect">
            <a:avLst/>
          </a:prstGeom>
        </p:spPr>
      </p:pic>
      <p:pic>
        <p:nvPicPr>
          <p:cNvPr id="6" name="Рисунок 5" descr="IMG_20190414_131703_H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573016"/>
            <a:ext cx="3744000" cy="2808000"/>
          </a:xfrm>
          <a:prstGeom prst="rect">
            <a:avLst/>
          </a:prstGeom>
        </p:spPr>
      </p:pic>
      <p:pic>
        <p:nvPicPr>
          <p:cNvPr id="7" name="Рисунок 6" descr="IMG_20190414_131750_H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548680"/>
            <a:ext cx="3744000" cy="28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20190414_134727_HHT.jpg"/>
          <p:cNvPicPr>
            <a:picLocks noChangeAspect="1"/>
          </p:cNvPicPr>
          <p:nvPr/>
        </p:nvPicPr>
        <p:blipFill>
          <a:blip r:embed="rId2" cstate="print"/>
          <a:srcRect t="9333" b="7111"/>
          <a:stretch>
            <a:fillRect/>
          </a:stretch>
        </p:blipFill>
        <p:spPr>
          <a:xfrm rot="5400000">
            <a:off x="-540569" y="1484785"/>
            <a:ext cx="5400602" cy="3384376"/>
          </a:xfrm>
          <a:prstGeom prst="rect">
            <a:avLst/>
          </a:prstGeom>
        </p:spPr>
      </p:pic>
      <p:pic>
        <p:nvPicPr>
          <p:cNvPr id="5" name="Рисунок 4" descr="IMG_20190414_135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4984"/>
            <a:ext cx="3636000" cy="2582984"/>
          </a:xfrm>
          <a:prstGeom prst="rect">
            <a:avLst/>
          </a:prstGeom>
        </p:spPr>
      </p:pic>
      <p:pic>
        <p:nvPicPr>
          <p:cNvPr id="6" name="Рисунок 5" descr="IMG_20190414_135422_H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04664"/>
            <a:ext cx="3636000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MG_20190414_143605_H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1048" y="3631480"/>
            <a:ext cx="3060000" cy="2511024"/>
          </a:xfrm>
          <a:prstGeom prst="rect">
            <a:avLst/>
          </a:prstGeom>
        </p:spPr>
      </p:pic>
      <p:pic>
        <p:nvPicPr>
          <p:cNvPr id="8" name="Рисунок 7" descr="IMG_20190414_1436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42300" y="3482836"/>
            <a:ext cx="3060000" cy="2664296"/>
          </a:xfrm>
          <a:prstGeom prst="rect">
            <a:avLst/>
          </a:prstGeom>
        </p:spPr>
      </p:pic>
      <p:pic>
        <p:nvPicPr>
          <p:cNvPr id="4" name="Рисунок 3" descr="IMG_20190414_135525_HHT.jpg"/>
          <p:cNvPicPr>
            <a:picLocks noChangeAspect="1"/>
          </p:cNvPicPr>
          <p:nvPr/>
        </p:nvPicPr>
        <p:blipFill>
          <a:blip r:embed="rId4" cstate="print"/>
          <a:srcRect l="17891" r="30672"/>
          <a:stretch>
            <a:fillRect/>
          </a:stretch>
        </p:blipFill>
        <p:spPr>
          <a:xfrm>
            <a:off x="4427984" y="404662"/>
            <a:ext cx="1800200" cy="3600000"/>
          </a:xfrm>
          <a:prstGeom prst="rect">
            <a:avLst/>
          </a:prstGeom>
        </p:spPr>
      </p:pic>
      <p:pic>
        <p:nvPicPr>
          <p:cNvPr id="5" name="Рисунок 4" descr="IMG_20190414_135528_HHT.jpg"/>
          <p:cNvPicPr>
            <a:picLocks noChangeAspect="1"/>
          </p:cNvPicPr>
          <p:nvPr/>
        </p:nvPicPr>
        <p:blipFill>
          <a:blip r:embed="rId5" cstate="print"/>
          <a:srcRect l="21070" r="15720"/>
          <a:stretch>
            <a:fillRect/>
          </a:stretch>
        </p:blipFill>
        <p:spPr>
          <a:xfrm>
            <a:off x="2627784" y="404664"/>
            <a:ext cx="1656186" cy="3599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_20190414_132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04664"/>
            <a:ext cx="3264363" cy="2448272"/>
          </a:xfrm>
          <a:prstGeom prst="rect">
            <a:avLst/>
          </a:prstGeom>
        </p:spPr>
      </p:pic>
      <p:pic>
        <p:nvPicPr>
          <p:cNvPr id="4" name="Рисунок 3" descr="IMG_20190414_131413_H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04664"/>
            <a:ext cx="3312368" cy="2484276"/>
          </a:xfrm>
          <a:prstGeom prst="rect">
            <a:avLst/>
          </a:prstGeom>
        </p:spPr>
      </p:pic>
      <p:pic>
        <p:nvPicPr>
          <p:cNvPr id="6" name="Рисунок 5" descr="IMG_20190414_1313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2924944"/>
            <a:ext cx="4896544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20190414_130747.jpg"/>
          <p:cNvPicPr>
            <a:picLocks noChangeAspect="1"/>
          </p:cNvPicPr>
          <p:nvPr/>
        </p:nvPicPr>
        <p:blipFill>
          <a:blip r:embed="rId2" cstate="print"/>
          <a:srcRect l="19626" r="16234"/>
          <a:stretch>
            <a:fillRect/>
          </a:stretch>
        </p:blipFill>
        <p:spPr>
          <a:xfrm rot="5400000">
            <a:off x="556310" y="1107986"/>
            <a:ext cx="3744015" cy="4209579"/>
          </a:xfrm>
          <a:prstGeom prst="rect">
            <a:avLst/>
          </a:prstGeom>
        </p:spPr>
      </p:pic>
      <p:pic>
        <p:nvPicPr>
          <p:cNvPr id="5" name="Рисунок 4" descr="IMG_20190414_130836.jpg"/>
          <p:cNvPicPr>
            <a:picLocks noChangeAspect="1"/>
          </p:cNvPicPr>
          <p:nvPr/>
        </p:nvPicPr>
        <p:blipFill>
          <a:blip r:embed="rId3" cstate="print"/>
          <a:srcRect t="11086"/>
          <a:stretch>
            <a:fillRect/>
          </a:stretch>
        </p:blipFill>
        <p:spPr>
          <a:xfrm>
            <a:off x="4644008" y="1340768"/>
            <a:ext cx="4140000" cy="3753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20190414_132851_HHT.jpg"/>
          <p:cNvPicPr>
            <a:picLocks noChangeAspect="1"/>
          </p:cNvPicPr>
          <p:nvPr/>
        </p:nvPicPr>
        <p:blipFill>
          <a:blip r:embed="rId2" cstate="print"/>
          <a:srcRect t="17447"/>
          <a:stretch>
            <a:fillRect/>
          </a:stretch>
        </p:blipFill>
        <p:spPr>
          <a:xfrm>
            <a:off x="395536" y="404664"/>
            <a:ext cx="3852000" cy="2880320"/>
          </a:xfrm>
          <a:prstGeom prst="rect">
            <a:avLst/>
          </a:prstGeom>
        </p:spPr>
      </p:pic>
      <p:pic>
        <p:nvPicPr>
          <p:cNvPr id="5" name="Рисунок 4" descr="IMG_20190414_1329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573016"/>
            <a:ext cx="3852000" cy="2889000"/>
          </a:xfrm>
          <a:prstGeom prst="rect">
            <a:avLst/>
          </a:prstGeom>
        </p:spPr>
      </p:pic>
      <p:pic>
        <p:nvPicPr>
          <p:cNvPr id="6" name="Рисунок 5" descr="IMG_20190414_1329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548680"/>
            <a:ext cx="3851920" cy="2888940"/>
          </a:xfrm>
          <a:prstGeom prst="rect">
            <a:avLst/>
          </a:prstGeom>
        </p:spPr>
      </p:pic>
      <p:pic>
        <p:nvPicPr>
          <p:cNvPr id="7" name="Рисунок 6" descr="IMG_20190414_1329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573016"/>
            <a:ext cx="3852000" cy="288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20190414_1329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3852000" cy="2889000"/>
          </a:xfrm>
          <a:prstGeom prst="rect">
            <a:avLst/>
          </a:prstGeom>
        </p:spPr>
      </p:pic>
      <p:pic>
        <p:nvPicPr>
          <p:cNvPr id="5" name="Рисунок 4" descr="IMG_20190414_1329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717032"/>
            <a:ext cx="3851920" cy="2888940"/>
          </a:xfrm>
          <a:prstGeom prst="rect">
            <a:avLst/>
          </a:prstGeom>
        </p:spPr>
      </p:pic>
      <p:pic>
        <p:nvPicPr>
          <p:cNvPr id="6" name="Рисунок 5" descr="IMG_20190414_133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76672"/>
            <a:ext cx="3852000" cy="288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780108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9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22413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>
                <a:solidFill>
                  <a:schemeClr val="tx1"/>
                </a:solidFill>
              </a:rPr>
              <a:t>Самообслуживание – это труд ребенка, направленный на обслуживание им самого себя. Умывание, одевание, прием пищи, соблюдение порядка </a:t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IMG_20190328_153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2" y="2420888"/>
            <a:ext cx="2880322" cy="1890000"/>
          </a:xfrm>
          <a:prstGeom prst="rect">
            <a:avLst/>
          </a:prstGeom>
        </p:spPr>
      </p:pic>
      <p:pic>
        <p:nvPicPr>
          <p:cNvPr id="6" name="Рисунок 5" descr="IMG_20190405_082754_H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653136"/>
            <a:ext cx="2880040" cy="1962008"/>
          </a:xfrm>
          <a:prstGeom prst="rect">
            <a:avLst/>
          </a:prstGeom>
        </p:spPr>
      </p:pic>
      <p:pic>
        <p:nvPicPr>
          <p:cNvPr id="7" name="Рисунок 6" descr="IMG-20190415-WA0030.jpg"/>
          <p:cNvPicPr>
            <a:picLocks noChangeAspect="1"/>
          </p:cNvPicPr>
          <p:nvPr/>
        </p:nvPicPr>
        <p:blipFill>
          <a:blip r:embed="rId4" cstate="print"/>
          <a:srcRect t="21000" b="24401"/>
          <a:stretch>
            <a:fillRect/>
          </a:stretch>
        </p:blipFill>
        <p:spPr>
          <a:xfrm>
            <a:off x="5436096" y="4653136"/>
            <a:ext cx="2880040" cy="1927058"/>
          </a:xfrm>
          <a:prstGeom prst="rect">
            <a:avLst/>
          </a:prstGeom>
        </p:spPr>
      </p:pic>
      <p:pic>
        <p:nvPicPr>
          <p:cNvPr id="8" name="Рисунок 7" descr="IMG-20190415-WA0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2348880"/>
            <a:ext cx="2952328" cy="1941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88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352928" cy="14732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 </a:t>
            </a:r>
            <a:r>
              <a:rPr lang="ru-RU" sz="2800" dirty="0" smtClean="0">
                <a:solidFill>
                  <a:schemeClr val="tx1"/>
                </a:solidFill>
              </a:rPr>
              <a:t>Ребенок, умеющий сам себя обслуживать, хорошо чувствует себя в коллективе, у него больше времени для игр и общения со сверстниками. Естественно, дети неодинаково быстро усваивают правила и действия, которым мы их учим. Но у каждого ребенка при правильном воспитании вырабатывается стремление все делать самостоятельно.</a:t>
            </a:r>
          </a:p>
          <a:p>
            <a:pPr algn="l"/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9458" name="Picture 2" descr="https://sun9-69.userapi.com/c858124/v858124951/96052/dxYPFLOW50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56992"/>
            <a:ext cx="422446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4664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Дети 3–4 лет должны уметь: 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Следить за своим внешним видом. 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Пользоваться мылом, аккуратно мыть руки, лицо, уши; насухо вытираться после умывания. 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Вешать полотенце на место, пользоваться </a:t>
            </a:r>
            <a:r>
              <a:rPr lang="ru-RU" sz="2800" dirty="0" err="1" smtClean="0"/>
              <a:t>расчѐской  </a:t>
            </a:r>
            <a:r>
              <a:rPr lang="ru-RU" sz="2800" dirty="0" smtClean="0"/>
              <a:t>и носовым платком.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 Правильно пользоваться столовой и чайной ложками, салфеткой; не крошить хлеб, </a:t>
            </a:r>
            <a:r>
              <a:rPr lang="ru-RU" sz="2800" dirty="0" err="1" smtClean="0"/>
              <a:t>пережѐвывать  </a:t>
            </a:r>
            <a:r>
              <a:rPr lang="ru-RU" sz="2800" dirty="0" smtClean="0"/>
              <a:t>пищу с закрытым ртом, не разговаривать с полным ртом.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08720"/>
            <a:ext cx="720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Для формирования культурно- гигиенических навыков у ребенка, необходимо стать самому примером для подражания, а так использовать новые современные средства. </a:t>
            </a:r>
          </a:p>
          <a:p>
            <a:r>
              <a:rPr lang="ru-RU" sz="2800" dirty="0" smtClean="0"/>
              <a:t>Одним из таких современных средств организации образовательной     деятельности детей дошкольного возраста является </a:t>
            </a:r>
            <a:r>
              <a:rPr lang="ru-RU" sz="2800" dirty="0" err="1" smtClean="0"/>
              <a:t>лэпбук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                                                           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212976"/>
            <a:ext cx="7772400" cy="17801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Слово </a:t>
            </a:r>
            <a:r>
              <a:rPr lang="ru-RU" sz="2400" dirty="0" err="1" smtClean="0">
                <a:solidFill>
                  <a:schemeClr val="tx1"/>
                </a:solidFill>
              </a:rPr>
              <a:t>lapbook</a:t>
            </a:r>
            <a:r>
              <a:rPr lang="ru-RU" sz="2400" dirty="0" smtClean="0">
                <a:solidFill>
                  <a:schemeClr val="tx1"/>
                </a:solidFill>
              </a:rPr>
              <a:t>  – «наколенная книга» (</a:t>
            </a:r>
            <a:r>
              <a:rPr lang="ru-RU" sz="2400" dirty="0" err="1" smtClean="0">
                <a:solidFill>
                  <a:schemeClr val="tx1"/>
                </a:solidFill>
              </a:rPr>
              <a:t>lap</a:t>
            </a:r>
            <a:r>
              <a:rPr lang="ru-RU" sz="2400" dirty="0" smtClean="0">
                <a:solidFill>
                  <a:schemeClr val="tx1"/>
                </a:solidFill>
              </a:rPr>
              <a:t> – колено, </a:t>
            </a:r>
            <a:r>
              <a:rPr lang="ru-RU" sz="2400" dirty="0" err="1" smtClean="0">
                <a:solidFill>
                  <a:schemeClr val="tx1"/>
                </a:solidFill>
              </a:rPr>
              <a:t>book</a:t>
            </a:r>
            <a:r>
              <a:rPr lang="ru-RU" sz="2400" dirty="0" smtClean="0">
                <a:solidFill>
                  <a:schemeClr val="tx1"/>
                </a:solidFill>
              </a:rPr>
              <a:t> – книга). Это своего рода самодельные интерактивные папки, включающие кармашки, дверки, окошки, карточки, передвижные детали из бумаги, с помощью которых ребенок учит и закрепляет пройденный материал.                                                                                                                    </a:t>
            </a:r>
            <a:r>
              <a:rPr lang="ru-RU" sz="2700" dirty="0" smtClean="0">
                <a:solidFill>
                  <a:schemeClr val="tx1"/>
                </a:solidFill>
              </a:rPr>
              <a:t>Так </a:t>
            </a:r>
            <a:r>
              <a:rPr lang="ru-RU" sz="2700" dirty="0">
                <a:solidFill>
                  <a:schemeClr val="tx1"/>
                </a:solidFill>
              </a:rPr>
              <a:t>как </a:t>
            </a:r>
            <a:r>
              <a:rPr lang="ru-RU" sz="2700" dirty="0" err="1">
                <a:solidFill>
                  <a:schemeClr val="tx1"/>
                </a:solidFill>
              </a:rPr>
              <a:t>лэпбук</a:t>
            </a:r>
            <a:r>
              <a:rPr lang="ru-RU" sz="2700" dirty="0">
                <a:solidFill>
                  <a:schemeClr val="tx1"/>
                </a:solidFill>
              </a:rPr>
              <a:t> - это не просто книжка или папка с картинками, а в первую очередь учебное пособие; он должен развивать и заинтересовывать детей. </a:t>
            </a:r>
            <a:br>
              <a:rPr lang="ru-RU" sz="2700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0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99392"/>
            <a:ext cx="7772400" cy="1780108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Лепбуки</a:t>
            </a:r>
            <a:r>
              <a:rPr lang="ru-RU" dirty="0" smtClean="0">
                <a:solidFill>
                  <a:schemeClr val="tx1"/>
                </a:solidFill>
              </a:rPr>
              <a:t> по теме «самообслуживание»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20190414_130459.jpg"/>
          <p:cNvPicPr>
            <a:picLocks noChangeAspect="1"/>
          </p:cNvPicPr>
          <p:nvPr/>
        </p:nvPicPr>
        <p:blipFill>
          <a:blip r:embed="rId2" cstate="print"/>
          <a:srcRect t="6951" b="9051"/>
          <a:stretch>
            <a:fillRect/>
          </a:stretch>
        </p:blipFill>
        <p:spPr>
          <a:xfrm>
            <a:off x="683568" y="1628800"/>
            <a:ext cx="8001000" cy="5040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72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IMG_20190414_130603.jpg"/>
          <p:cNvPicPr>
            <a:picLocks noChangeAspect="1"/>
          </p:cNvPicPr>
          <p:nvPr/>
        </p:nvPicPr>
        <p:blipFill>
          <a:blip r:embed="rId2" cstate="print"/>
          <a:srcRect l="9333" r="12000"/>
          <a:stretch>
            <a:fillRect/>
          </a:stretch>
        </p:blipFill>
        <p:spPr>
          <a:xfrm rot="5400000">
            <a:off x="4959249" y="809503"/>
            <a:ext cx="3780000" cy="4122451"/>
          </a:xfrm>
          <a:prstGeom prst="rect">
            <a:avLst/>
          </a:prstGeom>
        </p:spPr>
      </p:pic>
      <p:pic>
        <p:nvPicPr>
          <p:cNvPr id="10" name="Рисунок 9" descr="IMG_20190414_130657.jpg"/>
          <p:cNvPicPr>
            <a:picLocks noChangeAspect="1"/>
          </p:cNvPicPr>
          <p:nvPr/>
        </p:nvPicPr>
        <p:blipFill>
          <a:blip r:embed="rId3" cstate="print"/>
          <a:srcRect l="1453" r="1201"/>
          <a:stretch>
            <a:fillRect/>
          </a:stretch>
        </p:blipFill>
        <p:spPr>
          <a:xfrm>
            <a:off x="251527" y="980728"/>
            <a:ext cx="4292547" cy="378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09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20190414_130945_H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620688"/>
            <a:ext cx="3744000" cy="2664296"/>
          </a:xfrm>
          <a:prstGeom prst="rect">
            <a:avLst/>
          </a:prstGeom>
        </p:spPr>
      </p:pic>
      <p:pic>
        <p:nvPicPr>
          <p:cNvPr id="6" name="Рисунок 5" descr="IMG_20190414_131107_H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645024"/>
            <a:ext cx="3744000" cy="2808000"/>
          </a:xfrm>
          <a:prstGeom prst="rect">
            <a:avLst/>
          </a:prstGeom>
        </p:spPr>
      </p:pic>
      <p:pic>
        <p:nvPicPr>
          <p:cNvPr id="1026" name="Picture 2" descr="C:\Users\Саня\Desktop\мамы\лепбук\Новая папка (3)\IMG_20190414_131125_H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8680"/>
            <a:ext cx="3960440" cy="2663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462</TotalTime>
  <Words>214</Words>
  <Application>Microsoft Office PowerPoint</Application>
  <PresentationFormat>Экран (4:3)</PresentationFormat>
  <Paragraphs>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 Самообслуживания детей       3-4 лет</vt:lpstr>
      <vt:lpstr>Самообслуживание – это труд ребенка, направленный на обслуживание им самого себя. Умывание, одевание, прием пищи, соблюдение порядка   </vt:lpstr>
      <vt:lpstr>Слайд 3</vt:lpstr>
      <vt:lpstr>Слайд 4</vt:lpstr>
      <vt:lpstr>Слайд 5</vt:lpstr>
      <vt:lpstr> Слово lapbook  – «наколенная книга» (lap – колено, book – книга). Это своего рода самодельные интерактивные папки, включающие кармашки, дверки, окошки, карточки, передвижные детали из бумаги, с помощью которых ребенок учит и закрепляет пройденный материал.                                                                                                                    Так как лэпбук - это не просто книжка или папка с картинками, а в первую очередь учебное пособие; он должен развивать и заинтересовывать детей.  </vt:lpstr>
      <vt:lpstr>Лепбуки по теме «самообслуживание»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Саня</cp:lastModifiedBy>
  <cp:revision>37</cp:revision>
  <dcterms:created xsi:type="dcterms:W3CDTF">2019-04-09T07:58:37Z</dcterms:created>
  <dcterms:modified xsi:type="dcterms:W3CDTF">2019-10-04T08:13:40Z</dcterms:modified>
</cp:coreProperties>
</file>